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7" r:id="rId4"/>
    <p:sldId id="259" r:id="rId5"/>
    <p:sldId id="261" r:id="rId6"/>
    <p:sldId id="260" r:id="rId7"/>
    <p:sldId id="267" r:id="rId8"/>
    <p:sldId id="263" r:id="rId9"/>
    <p:sldId id="262" r:id="rId10"/>
    <p:sldId id="264" r:id="rId11"/>
    <p:sldId id="265" r:id="rId12"/>
    <p:sldId id="268" r:id="rId13"/>
    <p:sldId id="269" r:id="rId14"/>
    <p:sldId id="266" r:id="rId15"/>
    <p:sldId id="271" r:id="rId16"/>
    <p:sldId id="270" r:id="rId17"/>
    <p:sldId id="272" r:id="rId18"/>
    <p:sldId id="275" r:id="rId19"/>
    <p:sldId id="274" r:id="rId20"/>
    <p:sldId id="273" r:id="rId21"/>
    <p:sldId id="276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4F5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47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DF4FF-8CD1-384B-BDA8-C615EACF8066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4703A-D69F-E34C-A747-0F22F717F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46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B5135-F6B0-7F41-B918-A960CE7B39E8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3CB51-FB99-C54B-A861-9A84BB1E6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76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4242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42424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9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82288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  <a:lvl2pPr>
              <a:defRPr>
                <a:solidFill>
                  <a:srgbClr val="424242"/>
                </a:solidFill>
              </a:defRPr>
            </a:lvl2pPr>
            <a:lvl3pPr>
              <a:defRPr>
                <a:solidFill>
                  <a:srgbClr val="42424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  <a:lvl2pPr>
              <a:defRPr>
                <a:solidFill>
                  <a:srgbClr val="424242"/>
                </a:solidFill>
              </a:defRPr>
            </a:lvl2pPr>
            <a:lvl3pPr>
              <a:defRPr>
                <a:solidFill>
                  <a:srgbClr val="42424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Logo Maiborn Wolf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94" y="403216"/>
            <a:ext cx="1295780" cy="921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710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7883999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>
                <a:solidFill>
                  <a:srgbClr val="424242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  <a:lvl2pPr>
              <a:defRPr>
                <a:solidFill>
                  <a:srgbClr val="424242"/>
                </a:solidFill>
              </a:defRPr>
            </a:lvl2pPr>
            <a:lvl3pPr>
              <a:defRPr>
                <a:solidFill>
                  <a:srgbClr val="42424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42424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  <a:lvl2pPr>
              <a:defRPr>
                <a:solidFill>
                  <a:srgbClr val="424242"/>
                </a:solidFill>
              </a:defRPr>
            </a:lvl2pPr>
            <a:lvl3pPr>
              <a:defRPr>
                <a:solidFill>
                  <a:srgbClr val="42424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Logo Maiborn Wolf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94" y="403216"/>
            <a:ext cx="1295780" cy="921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568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242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424242"/>
                </a:solidFill>
              </a:defRPr>
            </a:lvl1pPr>
            <a:lvl2pPr>
              <a:defRPr sz="2800">
                <a:solidFill>
                  <a:srgbClr val="424242"/>
                </a:solidFill>
              </a:defRPr>
            </a:lvl2pPr>
            <a:lvl3pPr>
              <a:defRPr sz="2400">
                <a:solidFill>
                  <a:srgbClr val="424242"/>
                </a:solidFill>
              </a:defRPr>
            </a:lvl3pPr>
            <a:lvl4pPr>
              <a:defRPr sz="2000">
                <a:solidFill>
                  <a:srgbClr val="424242"/>
                </a:solidFill>
              </a:defRPr>
            </a:lvl4pPr>
            <a:lvl5pPr>
              <a:defRPr sz="2000">
                <a:solidFill>
                  <a:srgbClr val="42424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497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4242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42424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72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82288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424242"/>
                </a:solidFill>
              </a:defRPr>
            </a:lvl1pPr>
            <a:lvl2pPr>
              <a:defRPr>
                <a:solidFill>
                  <a:srgbClr val="424242"/>
                </a:solidFill>
              </a:defRPr>
            </a:lvl2pPr>
            <a:lvl3pPr>
              <a:defRPr>
                <a:solidFill>
                  <a:srgbClr val="42424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Logo Maiborn Wolf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94" y="403216"/>
            <a:ext cx="1295780" cy="921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368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424242"/>
                </a:solidFill>
              </a:defRPr>
            </a:lvl1pPr>
            <a:lvl2pPr>
              <a:defRPr>
                <a:solidFill>
                  <a:srgbClr val="424242"/>
                </a:solidFill>
              </a:defRPr>
            </a:lvl2pPr>
            <a:lvl3pPr>
              <a:defRPr>
                <a:solidFill>
                  <a:srgbClr val="42424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0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4242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424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711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4242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424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Logo Maiborn Wolf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94" y="403216"/>
            <a:ext cx="1295780" cy="921300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82288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Logo Maiborn Wolf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94" y="403216"/>
            <a:ext cx="1295780" cy="921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202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go Maiborn Wolf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94" y="403216"/>
            <a:ext cx="1295780" cy="921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162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27" y="1709738"/>
            <a:ext cx="10511523" cy="285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000">
                <a:solidFill>
                  <a:srgbClr val="42424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Logo Maiborn Wolf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94" y="403216"/>
            <a:ext cx="1295780" cy="921300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835927" y="1709738"/>
            <a:ext cx="10511523" cy="285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000">
                <a:solidFill>
                  <a:srgbClr val="42424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424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Logo Maiborn Wolf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94" y="403216"/>
            <a:ext cx="1295780" cy="921300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82288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  <a:lvl2pPr>
              <a:defRPr>
                <a:solidFill>
                  <a:srgbClr val="424242"/>
                </a:solidFill>
              </a:defRPr>
            </a:lvl2pPr>
            <a:lvl3pPr>
              <a:defRPr>
                <a:solidFill>
                  <a:srgbClr val="42424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Logo Maiborn Wolf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94" y="403216"/>
            <a:ext cx="1295780" cy="921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453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69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54" r:id="rId4"/>
    <p:sldLayoutId id="2147483655" r:id="rId5"/>
    <p:sldLayoutId id="2147483660" r:id="rId6"/>
    <p:sldLayoutId id="2147483662" r:id="rId7"/>
    <p:sldLayoutId id="2147483663" r:id="rId8"/>
    <p:sldLayoutId id="2147483650" r:id="rId9"/>
    <p:sldLayoutId id="2147483652" r:id="rId10"/>
    <p:sldLayoutId id="2147483653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oboto Light" charset="0"/>
          <a:ea typeface="Roboto Light" charset="0"/>
          <a:cs typeface="Roboto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Roboto Light" charset="0"/>
          <a:ea typeface="Roboto Light" charset="0"/>
          <a:cs typeface="Roboto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Roboto Light" charset="0"/>
          <a:ea typeface="Roboto Light" charset="0"/>
          <a:cs typeface="Roboto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Roboto Light" charset="0"/>
          <a:ea typeface="Roboto Light" charset="0"/>
          <a:cs typeface="Roboto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Light" charset="0"/>
          <a:ea typeface="Roboto Light" charset="0"/>
          <a:cs typeface="Roboto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Light" charset="0"/>
          <a:ea typeface="Roboto Light" charset="0"/>
          <a:cs typeface="Robo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Das 5. </a:t>
            </a:r>
            <a:r>
              <a:rPr lang="en-US" dirty="0" err="1" smtClean="0"/>
              <a:t>Wertepaar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err="1" smtClean="0"/>
              <a:t>Simulieren</a:t>
            </a:r>
            <a:r>
              <a:rPr lang="en-US" sz="2800" dirty="0" smtClean="0"/>
              <a:t> und </a:t>
            </a:r>
            <a:r>
              <a:rPr lang="en-US" sz="2800" dirty="0" err="1" smtClean="0"/>
              <a:t>Lernen</a:t>
            </a:r>
            <a:r>
              <a:rPr lang="en-US" sz="2800" dirty="0" smtClean="0"/>
              <a:t> </a:t>
            </a:r>
            <a:r>
              <a:rPr lang="en-US" sz="2800" dirty="0" err="1" smtClean="0"/>
              <a:t>über</a:t>
            </a:r>
            <a:r>
              <a:rPr lang="en-US" sz="2800" dirty="0" smtClean="0"/>
              <a:t> </a:t>
            </a:r>
            <a:r>
              <a:rPr lang="en-US" sz="2800" dirty="0" err="1" smtClean="0"/>
              <a:t>Planen</a:t>
            </a:r>
            <a:r>
              <a:rPr lang="en-US" sz="2800" dirty="0" smtClean="0"/>
              <a:t> und </a:t>
            </a:r>
            <a:r>
              <a:rPr lang="en-US" sz="2800" dirty="0" err="1" smtClean="0"/>
              <a:t>Schätzen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Gerrit Beine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1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sind</a:t>
            </a:r>
            <a:r>
              <a:rPr lang="en-US" dirty="0" smtClean="0"/>
              <a:t> die </a:t>
            </a:r>
            <a:r>
              <a:rPr lang="en-US" dirty="0" err="1" smtClean="0"/>
              <a:t>Werttreiber</a:t>
            </a:r>
            <a:r>
              <a:rPr lang="en-US" dirty="0" smtClean="0"/>
              <a:t> </a:t>
            </a:r>
            <a:r>
              <a:rPr lang="en-US" dirty="0" err="1" smtClean="0"/>
              <a:t>meines</a:t>
            </a:r>
            <a:r>
              <a:rPr lang="en-US" dirty="0" smtClean="0"/>
              <a:t> </a:t>
            </a:r>
            <a:r>
              <a:rPr lang="en-US" dirty="0" err="1" smtClean="0"/>
              <a:t>Produktes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Werttreiber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Cash Flows</a:t>
            </a:r>
          </a:p>
          <a:p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Schulden</a:t>
            </a:r>
            <a:endParaRPr lang="en-US" dirty="0" smtClean="0"/>
          </a:p>
          <a:p>
            <a:r>
              <a:rPr lang="en-US" dirty="0" smtClean="0"/>
              <a:t>Security</a:t>
            </a:r>
          </a:p>
          <a:p>
            <a:r>
              <a:rPr lang="en-US" dirty="0" err="1" smtClean="0"/>
              <a:t>Benutzbarkeit</a:t>
            </a:r>
            <a:endParaRPr lang="en-US" dirty="0" smtClean="0"/>
          </a:p>
          <a:p>
            <a:r>
              <a:rPr lang="en-US" dirty="0" smtClean="0"/>
              <a:t>Subscriber</a:t>
            </a:r>
          </a:p>
          <a:p>
            <a:r>
              <a:rPr lang="en-US" dirty="0" err="1" smtClean="0"/>
              <a:t>Sauberes</a:t>
            </a:r>
            <a:r>
              <a:rPr lang="en-US" dirty="0" smtClean="0"/>
              <a:t> Wasser</a:t>
            </a:r>
          </a:p>
          <a:p>
            <a:r>
              <a:rPr lang="en-US" dirty="0" smtClean="0"/>
              <a:t>Conversion Rate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699517" y="-339038"/>
            <a:ext cx="1816100" cy="1816100"/>
            <a:chOff x="3989798" y="458298"/>
            <a:chExt cx="1816100" cy="1816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3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33349" y="-339038"/>
            <a:ext cx="1828800" cy="1828800"/>
            <a:chOff x="1693524" y="3918735"/>
            <a:chExt cx="1828800" cy="1828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88743" y="4648469"/>
              <a:ext cx="1038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2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82762" y="-339038"/>
            <a:ext cx="1828800" cy="1828800"/>
            <a:chOff x="892441" y="863029"/>
            <a:chExt cx="1828800" cy="18288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338155" y="1592763"/>
              <a:ext cx="93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1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77966" y="760028"/>
            <a:ext cx="1828800" cy="1828800"/>
            <a:chOff x="1693524" y="3918735"/>
            <a:chExt cx="1828800" cy="18288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2088743" y="4648469"/>
              <a:ext cx="1038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2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76078" y="1919703"/>
            <a:ext cx="1816100" cy="1816100"/>
            <a:chOff x="3989798" y="458298"/>
            <a:chExt cx="1816100" cy="181610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3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382921" y="3006069"/>
            <a:ext cx="1828800" cy="1828800"/>
            <a:chOff x="1693524" y="3918735"/>
            <a:chExt cx="1828800" cy="18288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2088743" y="4648469"/>
              <a:ext cx="1068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4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596122" y="4165744"/>
            <a:ext cx="1828800" cy="1828800"/>
            <a:chOff x="1693524" y="3918735"/>
            <a:chExt cx="1828800" cy="1828800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088743" y="4648469"/>
              <a:ext cx="1043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5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932559" y="5325419"/>
            <a:ext cx="1828800" cy="1828800"/>
            <a:chOff x="892441" y="863029"/>
            <a:chExt cx="1828800" cy="182880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1338155" y="1592763"/>
              <a:ext cx="104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6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401" y="856508"/>
            <a:ext cx="1828800" cy="1828800"/>
            <a:chOff x="1693524" y="3918735"/>
            <a:chExt cx="1828800" cy="1828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088743" y="4648469"/>
              <a:ext cx="1068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4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15004" y="757503"/>
            <a:ext cx="1828800" cy="1828800"/>
            <a:chOff x="1693524" y="3918735"/>
            <a:chExt cx="1828800" cy="1828800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2088743" y="4648469"/>
              <a:ext cx="1068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4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93515" y="1917201"/>
            <a:ext cx="1828800" cy="1828800"/>
            <a:chOff x="1693524" y="3918735"/>
            <a:chExt cx="1828800" cy="18288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088743" y="4648469"/>
              <a:ext cx="1043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5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31369" y="3012419"/>
            <a:ext cx="1828800" cy="1828800"/>
            <a:chOff x="892441" y="863029"/>
            <a:chExt cx="1828800" cy="18288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338155" y="1592763"/>
              <a:ext cx="104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6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34143" y="4165744"/>
            <a:ext cx="1828800" cy="1828800"/>
            <a:chOff x="892441" y="863029"/>
            <a:chExt cx="1828800" cy="18288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38155" y="1592763"/>
              <a:ext cx="93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1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780620" y="5329691"/>
            <a:ext cx="1828800" cy="1828800"/>
            <a:chOff x="892441" y="863029"/>
            <a:chExt cx="1828800" cy="18288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338155" y="1592763"/>
              <a:ext cx="104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9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004256" y="760028"/>
            <a:ext cx="1828800" cy="1828800"/>
            <a:chOff x="1693524" y="3918735"/>
            <a:chExt cx="1828800" cy="1828800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2088743" y="4648469"/>
              <a:ext cx="1038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2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582767" y="1917201"/>
            <a:ext cx="1828800" cy="1828800"/>
            <a:chOff x="1693524" y="3918735"/>
            <a:chExt cx="1828800" cy="1828800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2088743" y="4648469"/>
              <a:ext cx="1043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5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947281" y="3018769"/>
            <a:ext cx="1816100" cy="1816100"/>
            <a:chOff x="3989798" y="458298"/>
            <a:chExt cx="1816100" cy="1816100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7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328936" y="4165744"/>
            <a:ext cx="1828800" cy="1828800"/>
            <a:chOff x="1693524" y="3918735"/>
            <a:chExt cx="1828800" cy="182880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2088743" y="4648469"/>
              <a:ext cx="1068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4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675413" y="5325419"/>
            <a:ext cx="1816100" cy="1816100"/>
            <a:chOff x="3989798" y="458298"/>
            <a:chExt cx="1816100" cy="181610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8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sp>
        <p:nvSpPr>
          <p:cNvPr id="70" name="Explosion 1 69"/>
          <p:cNvSpPr/>
          <p:nvPr/>
        </p:nvSpPr>
        <p:spPr>
          <a:xfrm>
            <a:off x="299662" y="2345438"/>
            <a:ext cx="3746415" cy="267598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/>
              <a:t>Security</a:t>
            </a:r>
            <a:endParaRPr lang="en-US" sz="4000" dirty="0"/>
          </a:p>
        </p:txBody>
      </p:sp>
      <p:sp>
        <p:nvSpPr>
          <p:cNvPr id="72" name="Explosion 1 71"/>
          <p:cNvSpPr/>
          <p:nvPr/>
        </p:nvSpPr>
        <p:spPr>
          <a:xfrm>
            <a:off x="3801495" y="3557487"/>
            <a:ext cx="4835327" cy="267598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/>
              <a:t>Fachbereich</a:t>
            </a:r>
            <a:endParaRPr lang="en-US" sz="4000" dirty="0"/>
          </a:p>
        </p:txBody>
      </p:sp>
      <p:sp>
        <p:nvSpPr>
          <p:cNvPr id="74" name="Explosion 1 73"/>
          <p:cNvSpPr/>
          <p:nvPr/>
        </p:nvSpPr>
        <p:spPr>
          <a:xfrm>
            <a:off x="7743841" y="1483412"/>
            <a:ext cx="3746415" cy="267598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Team</a:t>
            </a:r>
            <a:endParaRPr lang="en-US" sz="4000" dirty="0"/>
          </a:p>
        </p:txBody>
      </p:sp>
      <p:sp>
        <p:nvSpPr>
          <p:cNvPr id="75" name="Right Arrow 74"/>
          <p:cNvSpPr/>
          <p:nvPr/>
        </p:nvSpPr>
        <p:spPr>
          <a:xfrm rot="5400000">
            <a:off x="9243555" y="3765192"/>
            <a:ext cx="5220300" cy="603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Zeit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  <p:bldP spid="7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delegieren</a:t>
            </a:r>
            <a:r>
              <a:rPr lang="en-US" dirty="0" smtClean="0"/>
              <a:t> </a:t>
            </a:r>
            <a:r>
              <a:rPr lang="en-US" dirty="0" err="1" smtClean="0"/>
              <a:t>Priosierung</a:t>
            </a:r>
            <a:r>
              <a:rPr lang="en-US" dirty="0" smtClean="0"/>
              <a:t> an </a:t>
            </a:r>
            <a:r>
              <a:rPr lang="en-US" dirty="0" err="1" smtClean="0"/>
              <a:t>jemanden</a:t>
            </a:r>
            <a:r>
              <a:rPr lang="en-US" dirty="0" smtClean="0"/>
              <a:t>, der das </a:t>
            </a:r>
            <a:r>
              <a:rPr lang="en-US" dirty="0" err="1" smtClean="0"/>
              <a:t>kann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13" y="0"/>
            <a:ext cx="13011226" cy="6858000"/>
          </a:xfrm>
          <a:prstGeom prst="rect">
            <a:avLst/>
          </a:prstGeom>
        </p:spPr>
      </p:pic>
      <p:sp>
        <p:nvSpPr>
          <p:cNvPr id="5" name="Up Ribbon 4"/>
          <p:cNvSpPr/>
          <p:nvPr/>
        </p:nvSpPr>
        <p:spPr>
          <a:xfrm>
            <a:off x="1832919" y="2817341"/>
            <a:ext cx="8526162" cy="1433384"/>
          </a:xfrm>
          <a:prstGeom prst="ribbon2">
            <a:avLst>
              <a:gd name="adj1" fmla="val 16667"/>
              <a:gd name="adj2" fmla="val 66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Monte </a:t>
            </a:r>
            <a:r>
              <a:rPr lang="en-US" sz="3600" smtClean="0"/>
              <a:t>Carlo Simulation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631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benötigen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dafür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Werttreiber</a:t>
            </a:r>
            <a:endParaRPr lang="en-US" dirty="0"/>
          </a:p>
          <a:p>
            <a:r>
              <a:rPr lang="en-US" dirty="0" err="1" smtClean="0"/>
              <a:t>Wertmodell</a:t>
            </a:r>
            <a:endParaRPr lang="en-US" dirty="0" smtClean="0"/>
          </a:p>
          <a:p>
            <a:r>
              <a:rPr lang="en-US" dirty="0" err="1" smtClean="0"/>
              <a:t>Bewertungen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Einen</a:t>
            </a:r>
            <a:r>
              <a:rPr lang="en-US" dirty="0" smtClean="0"/>
              <a:t>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408669" y="2224217"/>
            <a:ext cx="753762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996248" y="2786450"/>
            <a:ext cx="753762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425146" y="4205417"/>
            <a:ext cx="753762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12041" y="4959179"/>
            <a:ext cx="753762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3" idx="6"/>
            <a:endCxn id="4" idx="2"/>
          </p:cNvCxnSpPr>
          <p:nvPr/>
        </p:nvCxnSpPr>
        <p:spPr>
          <a:xfrm>
            <a:off x="2162431" y="2601098"/>
            <a:ext cx="2833817" cy="56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4"/>
            <a:endCxn id="6" idx="0"/>
          </p:cNvCxnSpPr>
          <p:nvPr/>
        </p:nvCxnSpPr>
        <p:spPr>
          <a:xfrm flipH="1">
            <a:off x="5088922" y="3540212"/>
            <a:ext cx="284207" cy="141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4"/>
            <a:endCxn id="5" idx="0"/>
          </p:cNvCxnSpPr>
          <p:nvPr/>
        </p:nvCxnSpPr>
        <p:spPr>
          <a:xfrm>
            <a:off x="1785550" y="2977979"/>
            <a:ext cx="16477" cy="122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6" idx="2"/>
          </p:cNvCxnSpPr>
          <p:nvPr/>
        </p:nvCxnSpPr>
        <p:spPr>
          <a:xfrm>
            <a:off x="2178908" y="4582298"/>
            <a:ext cx="2533133" cy="75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32111" y="1137853"/>
            <a:ext cx="753762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46386" y="3640096"/>
            <a:ext cx="753762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4" idx="3"/>
            <a:endCxn id="24" idx="7"/>
          </p:cNvCxnSpPr>
          <p:nvPr/>
        </p:nvCxnSpPr>
        <p:spPr>
          <a:xfrm flipH="1">
            <a:off x="4189762" y="3429826"/>
            <a:ext cx="916872" cy="32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5"/>
            <a:endCxn id="6" idx="1"/>
          </p:cNvCxnSpPr>
          <p:nvPr/>
        </p:nvCxnSpPr>
        <p:spPr>
          <a:xfrm>
            <a:off x="4189762" y="4283472"/>
            <a:ext cx="632665" cy="78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3"/>
            <a:endCxn id="3" idx="7"/>
          </p:cNvCxnSpPr>
          <p:nvPr/>
        </p:nvCxnSpPr>
        <p:spPr>
          <a:xfrm flipH="1">
            <a:off x="2052045" y="1781229"/>
            <a:ext cx="1290452" cy="553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10849" y="1137853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charset="0"/>
                <a:ea typeface="Roboto Light" charset="0"/>
                <a:cs typeface="Roboto Light" charset="0"/>
              </a:rPr>
              <a:t>Security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56125" y="287061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charset="0"/>
                <a:ea typeface="Roboto Light" charset="0"/>
                <a:cs typeface="Roboto Light" charset="0"/>
              </a:rPr>
              <a:t>Subscriber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7400" y="197838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charset="0"/>
                <a:ea typeface="Roboto Light" charset="0"/>
                <a:cs typeface="Roboto Light" charset="0"/>
              </a:rPr>
              <a:t>Usability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73769" y="3493186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charset="0"/>
                <a:ea typeface="Roboto Light" charset="0"/>
                <a:cs typeface="Roboto Light" charset="0"/>
              </a:rPr>
              <a:t>Cash Flow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7674" y="495917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 Light" charset="0"/>
                <a:ea typeface="Roboto Light" charset="0"/>
                <a:cs typeface="Roboto Light" charset="0"/>
              </a:rPr>
              <a:t>Brand Image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72208" y="571294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Roboto Light" charset="0"/>
                <a:ea typeface="Roboto Light" charset="0"/>
                <a:cs typeface="Roboto Light" charset="0"/>
              </a:rPr>
              <a:t>CoD</a:t>
            </a:r>
            <a:endParaRPr lang="en-US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72244" y="2368380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Roboto Light" charset="0"/>
                <a:ea typeface="Roboto Light" charset="0"/>
                <a:cs typeface="Roboto Light" charset="0"/>
              </a:rPr>
              <a:t>+</a:t>
            </a:r>
            <a:endParaRPr lang="en-US" sz="3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91647" y="4031253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Roboto Light" charset="0"/>
                <a:ea typeface="Roboto Light" charset="0"/>
                <a:cs typeface="Roboto Light" charset="0"/>
              </a:rPr>
              <a:t>+</a:t>
            </a:r>
            <a:endParaRPr lang="en-US" sz="3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11207" y="3465074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Roboto Light" charset="0"/>
                <a:ea typeface="Roboto Light" charset="0"/>
                <a:cs typeface="Roboto Light" charset="0"/>
              </a:rPr>
              <a:t>+</a:t>
            </a:r>
            <a:endParaRPr lang="en-US" sz="3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29969" y="4243650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Roboto Light" charset="0"/>
                <a:ea typeface="Roboto Light" charset="0"/>
                <a:cs typeface="Roboto Light" charset="0"/>
              </a:rPr>
              <a:t>+</a:t>
            </a:r>
            <a:endParaRPr lang="en-US" sz="3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8634" y="3359804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Roboto Light" charset="0"/>
                <a:ea typeface="Roboto Light" charset="0"/>
                <a:cs typeface="Roboto Light" charset="0"/>
              </a:rPr>
              <a:t>+</a:t>
            </a:r>
            <a:endParaRPr lang="en-US" sz="3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56196" y="4782028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Roboto Light" charset="0"/>
                <a:ea typeface="Roboto Light" charset="0"/>
                <a:cs typeface="Roboto Light" charset="0"/>
              </a:rPr>
              <a:t>+</a:t>
            </a:r>
            <a:endParaRPr lang="en-US" sz="36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86757" y="1612381"/>
            <a:ext cx="316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Roboto Light" charset="0"/>
                <a:ea typeface="Roboto Light" charset="0"/>
                <a:cs typeface="Roboto Light" charset="0"/>
              </a:rPr>
              <a:t>-</a:t>
            </a:r>
            <a:endParaRPr lang="en-US" sz="3600" dirty="0">
              <a:latin typeface="Roboto Light" charset="0"/>
              <a:ea typeface="Roboto Light" charset="0"/>
              <a:cs typeface="Roboto Light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6453837" y="4155205"/>
                <a:ext cx="53050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𝑆𝑒</m:t>
                        </m:r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𝑈𝑠</m:t>
                        </m:r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𝑆𝑢</m:t>
                        </m:r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𝐶𝐹</m:t>
                        </m:r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𝐵𝐼</m:t>
                        </m:r>
                      </m:e>
                    </m:d>
                  </m:oMath>
                </a14:m>
                <a:r>
                  <a:rPr lang="en-US" sz="3600" dirty="0" smtClean="0">
                    <a:latin typeface="Cambria Math" charset="0"/>
                    <a:ea typeface="Cambria Math" charset="0"/>
                    <a:cs typeface="Cambria Math" charset="0"/>
                  </a:rPr>
                  <a:t> = </a:t>
                </a:r>
                <a:r>
                  <a:rPr lang="en-US" sz="3600" dirty="0" err="1" smtClean="0">
                    <a:latin typeface="Cambria Math" charset="0"/>
                    <a:ea typeface="Cambria Math" charset="0"/>
                    <a:cs typeface="Cambria Math" charset="0"/>
                  </a:rPr>
                  <a:t>CoD</a:t>
                </a:r>
                <a:endParaRPr lang="en-US" sz="36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837" y="4155205"/>
                <a:ext cx="5305042" cy="553998"/>
              </a:xfrm>
              <a:prstGeom prst="rect">
                <a:avLst/>
              </a:prstGeom>
              <a:blipFill rotWithShape="0">
                <a:blip r:embed="rId2"/>
                <a:stretch>
                  <a:fillRect l="-115" t="-25275" r="-4253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5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möchte</a:t>
            </a:r>
            <a:r>
              <a:rPr lang="en-US" dirty="0" smtClean="0"/>
              <a:t> die </a:t>
            </a:r>
            <a:r>
              <a:rPr lang="en-US" dirty="0" err="1" smtClean="0"/>
              <a:t>Priorisierung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den </a:t>
            </a:r>
            <a:r>
              <a:rPr lang="en-US" dirty="0" err="1" smtClean="0"/>
              <a:t>minimalen</a:t>
            </a:r>
            <a:r>
              <a:rPr lang="en-US" dirty="0" smtClean="0"/>
              <a:t> </a:t>
            </a:r>
            <a:r>
              <a:rPr lang="en-US" dirty="0" err="1" smtClean="0"/>
              <a:t>Verzögerungskosten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97" y="1105929"/>
            <a:ext cx="7975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82762" y="-339038"/>
            <a:ext cx="1828800" cy="1828800"/>
            <a:chOff x="892441" y="863029"/>
            <a:chExt cx="1828800" cy="1828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38155" y="1592763"/>
              <a:ext cx="93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1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77966" y="760028"/>
            <a:ext cx="1828800" cy="1828800"/>
            <a:chOff x="1693524" y="3918735"/>
            <a:chExt cx="1828800" cy="18288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088743" y="4648469"/>
              <a:ext cx="1038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2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6078" y="1919703"/>
            <a:ext cx="1816100" cy="1816100"/>
            <a:chOff x="3989798" y="458298"/>
            <a:chExt cx="1816100" cy="18161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3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82921" y="3006069"/>
            <a:ext cx="1828800" cy="1828800"/>
            <a:chOff x="1693524" y="3918735"/>
            <a:chExt cx="1828800" cy="18288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088743" y="4648469"/>
              <a:ext cx="1068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4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96122" y="4165744"/>
            <a:ext cx="1828800" cy="1828800"/>
            <a:chOff x="1693524" y="3918735"/>
            <a:chExt cx="1828800" cy="18288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088743" y="4648469"/>
              <a:ext cx="1043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5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32559" y="5325419"/>
            <a:ext cx="1828800" cy="1828800"/>
            <a:chOff x="892441" y="863029"/>
            <a:chExt cx="1828800" cy="18288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338155" y="1592763"/>
              <a:ext cx="104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6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53606" y="-339038"/>
            <a:ext cx="1828800" cy="1828800"/>
            <a:chOff x="892441" y="863029"/>
            <a:chExt cx="1828800" cy="182880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338155" y="1592763"/>
              <a:ext cx="104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6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28283" y="760028"/>
            <a:ext cx="1828800" cy="1828800"/>
            <a:chOff x="892441" y="863029"/>
            <a:chExt cx="1828800" cy="1828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338155" y="1592763"/>
              <a:ext cx="93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1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6202" y="1919703"/>
            <a:ext cx="1816100" cy="1816100"/>
            <a:chOff x="3989798" y="458298"/>
            <a:chExt cx="1816100" cy="18161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3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999621" y="3006069"/>
            <a:ext cx="1828800" cy="1828800"/>
            <a:chOff x="1693524" y="3918735"/>
            <a:chExt cx="1828800" cy="182880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088743" y="4648469"/>
              <a:ext cx="1038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2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253229" y="4165744"/>
            <a:ext cx="1828800" cy="1828800"/>
            <a:chOff x="1693524" y="3918735"/>
            <a:chExt cx="1828800" cy="182880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2088743" y="4648469"/>
              <a:ext cx="1068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4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545422" y="5325419"/>
            <a:ext cx="1816100" cy="1816100"/>
            <a:chOff x="3989798" y="458298"/>
            <a:chExt cx="1816100" cy="181610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7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444697" y="-339038"/>
            <a:ext cx="1816100" cy="1816100"/>
            <a:chOff x="3989798" y="458298"/>
            <a:chExt cx="1816100" cy="1816100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7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776245" y="774594"/>
            <a:ext cx="1828800" cy="1828800"/>
            <a:chOff x="892441" y="863029"/>
            <a:chExt cx="1828800" cy="1828800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1338155" y="1592763"/>
              <a:ext cx="104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9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sp>
        <p:nvSpPr>
          <p:cNvPr id="108" name="Right Arrow 107"/>
          <p:cNvSpPr/>
          <p:nvPr/>
        </p:nvSpPr>
        <p:spPr>
          <a:xfrm rot="5400000">
            <a:off x="9243555" y="3765192"/>
            <a:ext cx="5220300" cy="603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Zeit</a:t>
            </a:r>
            <a:endParaRPr lang="en-US" dirty="0"/>
          </a:p>
        </p:txBody>
      </p:sp>
      <p:grpSp>
        <p:nvGrpSpPr>
          <p:cNvPr id="96" name="Group 95"/>
          <p:cNvGrpSpPr/>
          <p:nvPr/>
        </p:nvGrpSpPr>
        <p:grpSpPr>
          <a:xfrm>
            <a:off x="8093395" y="1928527"/>
            <a:ext cx="1828800" cy="1828800"/>
            <a:chOff x="1693524" y="3918735"/>
            <a:chExt cx="1828800" cy="1828800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2088743" y="4648469"/>
              <a:ext cx="1038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2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432145" y="3012419"/>
            <a:ext cx="1828800" cy="1828800"/>
            <a:chOff x="892441" y="863029"/>
            <a:chExt cx="1828800" cy="1828800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1338155" y="1592763"/>
              <a:ext cx="104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6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674519" y="4165507"/>
            <a:ext cx="1828800" cy="1828800"/>
            <a:chOff x="1693524" y="3918735"/>
            <a:chExt cx="1828800" cy="1828800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2088743" y="4648469"/>
              <a:ext cx="1068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4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8910336" y="5328796"/>
            <a:ext cx="1828800" cy="1828800"/>
            <a:chOff x="1693524" y="3918735"/>
            <a:chExt cx="1828800" cy="1828800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2088743" y="4648469"/>
              <a:ext cx="1043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5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sp>
        <p:nvSpPr>
          <p:cNvPr id="109" name="Explosion 1 108"/>
          <p:cNvSpPr/>
          <p:nvPr/>
        </p:nvSpPr>
        <p:spPr>
          <a:xfrm>
            <a:off x="140259" y="1980312"/>
            <a:ext cx="4100723" cy="267598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CoD</a:t>
            </a:r>
            <a:r>
              <a:rPr lang="en-US" sz="4000" dirty="0" smtClean="0"/>
              <a:t> = 761</a:t>
            </a:r>
            <a:endParaRPr lang="en-US" sz="4000" dirty="0"/>
          </a:p>
        </p:txBody>
      </p:sp>
      <p:sp>
        <p:nvSpPr>
          <p:cNvPr id="110" name="Explosion 1 109"/>
          <p:cNvSpPr/>
          <p:nvPr/>
        </p:nvSpPr>
        <p:spPr>
          <a:xfrm>
            <a:off x="4205175" y="3421494"/>
            <a:ext cx="4100723" cy="267598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CoD</a:t>
            </a:r>
            <a:r>
              <a:rPr lang="en-US" sz="4000" dirty="0" smtClean="0"/>
              <a:t> = 562</a:t>
            </a:r>
            <a:endParaRPr lang="en-US" sz="4000" dirty="0"/>
          </a:p>
        </p:txBody>
      </p:sp>
      <p:sp>
        <p:nvSpPr>
          <p:cNvPr id="111" name="Explosion 1 110"/>
          <p:cNvSpPr/>
          <p:nvPr/>
        </p:nvSpPr>
        <p:spPr>
          <a:xfrm>
            <a:off x="7248990" y="1680598"/>
            <a:ext cx="4100723" cy="267598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CoD</a:t>
            </a:r>
            <a:r>
              <a:rPr lang="en-US" sz="4000" dirty="0" smtClean="0"/>
              <a:t> = 568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817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Houston, we have a Backlog!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Zahlen</a:t>
            </a:r>
            <a:r>
              <a:rPr lang="en-US" dirty="0" smtClean="0"/>
              <a:t>, </a:t>
            </a:r>
            <a:r>
              <a:rPr lang="en-US" dirty="0" err="1" smtClean="0"/>
              <a:t>Daten</a:t>
            </a:r>
            <a:r>
              <a:rPr lang="en-US" dirty="0" smtClean="0"/>
              <a:t> </a:t>
            </a:r>
            <a:r>
              <a:rPr lang="en-US" dirty="0" err="1" smtClean="0"/>
              <a:t>Fakten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4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6" y="489980"/>
            <a:ext cx="5346700" cy="5803900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6376086" y="775301"/>
            <a:ext cx="497771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Prioriserung</a:t>
            </a:r>
            <a:r>
              <a:rPr lang="en-US" dirty="0" smtClean="0"/>
              <a:t> NPV/SP:</a:t>
            </a:r>
            <a:br>
              <a:rPr lang="en-US" dirty="0" smtClean="0"/>
            </a:br>
            <a:r>
              <a:rPr lang="en-US" dirty="0" err="1" smtClean="0"/>
              <a:t>CoD</a:t>
            </a:r>
            <a:r>
              <a:rPr lang="en-US" dirty="0" smtClean="0"/>
              <a:t> = 642</a:t>
            </a:r>
          </a:p>
          <a:p>
            <a:r>
              <a:rPr lang="en-US" dirty="0" err="1" smtClean="0"/>
              <a:t>Priorisierung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Monte Carlo 100 </a:t>
            </a:r>
            <a:r>
              <a:rPr lang="en-US" dirty="0" err="1" smtClean="0"/>
              <a:t>Läufe</a:t>
            </a:r>
            <a:r>
              <a:rPr lang="en-US" dirty="0" smtClean="0"/>
              <a:t> (&lt; 3 </a:t>
            </a:r>
            <a:r>
              <a:rPr lang="en-US" dirty="0" err="1" smtClean="0"/>
              <a:t>Sekunden</a:t>
            </a:r>
            <a:r>
              <a:rPr lang="en-US" dirty="0" smtClean="0"/>
              <a:t>):</a:t>
            </a:r>
            <a:br>
              <a:rPr lang="en-US" dirty="0" smtClean="0"/>
            </a:br>
            <a:r>
              <a:rPr lang="en-US" dirty="0" err="1" smtClean="0"/>
              <a:t>CoD</a:t>
            </a:r>
            <a:r>
              <a:rPr lang="en-US" dirty="0" smtClean="0"/>
              <a:t> = 630</a:t>
            </a:r>
          </a:p>
          <a:p>
            <a:r>
              <a:rPr lang="en-US" dirty="0" err="1"/>
              <a:t>Priorisierung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Monte Carlo </a:t>
            </a:r>
            <a:r>
              <a:rPr lang="en-US" dirty="0" smtClean="0"/>
              <a:t>100000 </a:t>
            </a:r>
            <a:r>
              <a:rPr lang="en-US" dirty="0" err="1"/>
              <a:t>Läufe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en-US" dirty="0" err="1" smtClean="0"/>
              <a:t>Minuten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CoD</a:t>
            </a:r>
            <a:r>
              <a:rPr lang="en-US" dirty="0"/>
              <a:t> = </a:t>
            </a:r>
            <a:r>
              <a:rPr lang="en-US" dirty="0" smtClean="0"/>
              <a:t>551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390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unterhalten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die </a:t>
            </a:r>
            <a:r>
              <a:rPr lang="en-US" dirty="0" err="1" smtClean="0"/>
              <a:t>wichtigen</a:t>
            </a:r>
            <a:r>
              <a:rPr lang="en-US" dirty="0" smtClean="0"/>
              <a:t> Dinge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0220"/>
            <a:ext cx="12092116" cy="806141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9062393" y="3297974"/>
            <a:ext cx="3029723" cy="2522058"/>
          </a:xfrm>
          <a:prstGeom prst="wedgeEllipseCallout">
            <a:avLst>
              <a:gd name="adj1" fmla="val 11884"/>
              <a:gd name="adj2" fmla="val -96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Hey </a:t>
            </a:r>
            <a:r>
              <a:rPr lang="en-US" dirty="0" err="1" smtClean="0"/>
              <a:t>Leute</a:t>
            </a:r>
            <a:r>
              <a:rPr lang="en-US" dirty="0" smtClean="0"/>
              <a:t>,</a:t>
            </a:r>
          </a:p>
          <a:p>
            <a:pPr algn="ctr"/>
            <a:r>
              <a:rPr lang="en-US" dirty="0" smtClean="0"/>
              <a:t>die </a:t>
            </a:r>
            <a:r>
              <a:rPr lang="en-US" dirty="0" err="1" smtClean="0"/>
              <a:t>neuen</a:t>
            </a:r>
            <a:r>
              <a:rPr lang="en-US" dirty="0" smtClean="0"/>
              <a:t> Features </a:t>
            </a:r>
            <a:r>
              <a:rPr lang="en-US" dirty="0" err="1" smtClean="0"/>
              <a:t>haben</a:t>
            </a:r>
            <a:r>
              <a:rPr lang="en-US" dirty="0" smtClean="0"/>
              <a:t> </a:t>
            </a:r>
            <a:r>
              <a:rPr lang="en-US" dirty="0" err="1" smtClean="0"/>
              <a:t>voll</a:t>
            </a:r>
            <a:r>
              <a:rPr lang="en-US" dirty="0" smtClean="0"/>
              <a:t> </a:t>
            </a:r>
            <a:r>
              <a:rPr lang="en-US" dirty="0" err="1" smtClean="0"/>
              <a:t>eingeschlagen</a:t>
            </a:r>
            <a:r>
              <a:rPr lang="en-US" dirty="0" smtClean="0"/>
              <a:t>!</a:t>
            </a:r>
            <a:br>
              <a:rPr lang="en-US" dirty="0" smtClean="0"/>
            </a:br>
            <a:r>
              <a:rPr lang="en-US" dirty="0" smtClean="0"/>
              <a:t>Die MCS </a:t>
            </a:r>
            <a:r>
              <a:rPr lang="en-US" dirty="0" err="1" smtClean="0"/>
              <a:t>schlägt</a:t>
            </a:r>
            <a:r>
              <a:rPr lang="en-US" dirty="0" smtClean="0"/>
              <a:t> das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nächstes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5" name="Oval Callout 4"/>
          <p:cNvSpPr/>
          <p:nvPr/>
        </p:nvSpPr>
        <p:spPr>
          <a:xfrm>
            <a:off x="3513436" y="0"/>
            <a:ext cx="3381634" cy="1397592"/>
          </a:xfrm>
          <a:prstGeom prst="wedgeEllipseCallout">
            <a:avLst>
              <a:gd name="adj1" fmla="val 53175"/>
              <a:gd name="adj2" fmla="val 45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habe</a:t>
            </a:r>
            <a:r>
              <a:rPr lang="en-US" dirty="0" smtClean="0"/>
              <a:t> die </a:t>
            </a:r>
            <a:r>
              <a:rPr lang="en-US" dirty="0" err="1" smtClean="0"/>
              <a:t>Schätzung</a:t>
            </a:r>
            <a:r>
              <a:rPr lang="en-US" dirty="0" smtClean="0"/>
              <a:t> der Teams </a:t>
            </a:r>
            <a:r>
              <a:rPr lang="en-US" dirty="0" err="1" smtClean="0"/>
              <a:t>für</a:t>
            </a:r>
            <a:r>
              <a:rPr lang="en-US" dirty="0" smtClean="0"/>
              <a:t> den </a:t>
            </a:r>
            <a:r>
              <a:rPr lang="en-US" dirty="0" err="1" smtClean="0"/>
              <a:t>Nutzen</a:t>
            </a:r>
            <a:r>
              <a:rPr lang="en-US" dirty="0" smtClean="0"/>
              <a:t> der Upgrades </a:t>
            </a:r>
            <a:r>
              <a:rPr lang="en-US" dirty="0" err="1" smtClean="0"/>
              <a:t>eingetragen</a:t>
            </a:r>
            <a:r>
              <a:rPr lang="en-US" dirty="0" smtClean="0"/>
              <a:t>.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2697891" y="2232893"/>
            <a:ext cx="3029723" cy="1397592"/>
          </a:xfrm>
          <a:prstGeom prst="wedgeEllipseCallout">
            <a:avLst>
              <a:gd name="adj1" fmla="val -59490"/>
              <a:gd name="adj2" fmla="val -72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Unser Feature-</a:t>
            </a:r>
            <a:r>
              <a:rPr lang="en-US" dirty="0" err="1" smtClean="0"/>
              <a:t>Degredation</a:t>
            </a:r>
            <a:r>
              <a:rPr lang="en-US" dirty="0" smtClean="0"/>
              <a:t>-</a:t>
            </a:r>
            <a:r>
              <a:rPr lang="en-US" dirty="0" err="1" smtClean="0"/>
              <a:t>Faktor</a:t>
            </a:r>
            <a:r>
              <a:rPr lang="en-US" dirty="0" smtClean="0"/>
              <a:t> hat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verbessert</a:t>
            </a:r>
            <a:r>
              <a:rPr lang="en-US" dirty="0" smtClean="0"/>
              <a:t>!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3424879" y="4892075"/>
            <a:ext cx="3558747" cy="1507524"/>
          </a:xfrm>
          <a:prstGeom prst="wedgeEllipseCallout">
            <a:avLst>
              <a:gd name="adj1" fmla="val 24306"/>
              <a:gd name="adj2" fmla="val -67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Die </a:t>
            </a:r>
            <a:r>
              <a:rPr lang="en-US" dirty="0" err="1" smtClean="0"/>
              <a:t>Usablity</a:t>
            </a:r>
            <a:r>
              <a:rPr lang="en-US" dirty="0" smtClean="0"/>
              <a:t>-Tests </a:t>
            </a:r>
            <a:r>
              <a:rPr lang="en-US" dirty="0" err="1" smtClean="0"/>
              <a:t>zeigen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unsere</a:t>
            </a:r>
            <a:r>
              <a:rPr lang="en-US" dirty="0" smtClean="0"/>
              <a:t> </a:t>
            </a:r>
            <a:r>
              <a:rPr lang="en-US" dirty="0" err="1" smtClean="0"/>
              <a:t>Bewertung</a:t>
            </a:r>
            <a:r>
              <a:rPr lang="en-US" dirty="0" smtClean="0"/>
              <a:t> </a:t>
            </a:r>
            <a:r>
              <a:rPr lang="en-US" dirty="0" err="1" smtClean="0"/>
              <a:t>sehr</a:t>
            </a:r>
            <a:r>
              <a:rPr lang="en-US" dirty="0" smtClean="0"/>
              <a:t> gut war!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48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Fazit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Wertmodelle</a:t>
            </a:r>
            <a:r>
              <a:rPr lang="en-US" dirty="0" smtClean="0"/>
              <a:t> und </a:t>
            </a:r>
            <a:r>
              <a:rPr lang="en-US" dirty="0" err="1" smtClean="0"/>
              <a:t>Werttreiber</a:t>
            </a:r>
            <a:r>
              <a:rPr lang="en-US" dirty="0" smtClean="0"/>
              <a:t> </a:t>
            </a:r>
            <a:r>
              <a:rPr lang="en-US" dirty="0" err="1" smtClean="0"/>
              <a:t>entlasten</a:t>
            </a:r>
            <a:r>
              <a:rPr lang="en-US" dirty="0" smtClean="0"/>
              <a:t> die </a:t>
            </a:r>
            <a:r>
              <a:rPr lang="en-US" dirty="0" err="1" smtClean="0"/>
              <a:t>Kommunikation</a:t>
            </a:r>
            <a:endParaRPr lang="en-US" dirty="0" smtClean="0"/>
          </a:p>
          <a:p>
            <a:r>
              <a:rPr lang="en-US" dirty="0" smtClean="0"/>
              <a:t>Menschen </a:t>
            </a:r>
            <a:r>
              <a:rPr lang="en-US" dirty="0" err="1" smtClean="0"/>
              <a:t>bewerten</a:t>
            </a:r>
            <a:r>
              <a:rPr lang="en-US" dirty="0" smtClean="0"/>
              <a:t> </a:t>
            </a:r>
            <a:r>
              <a:rPr lang="en-US" dirty="0" err="1" smtClean="0"/>
              <a:t>besser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sicher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endParaRPr lang="en-US" dirty="0" smtClean="0"/>
          </a:p>
          <a:p>
            <a:r>
              <a:rPr lang="en-US" dirty="0" smtClean="0"/>
              <a:t>Monte Carlo </a:t>
            </a:r>
            <a:r>
              <a:rPr lang="en-US" dirty="0" err="1" smtClean="0"/>
              <a:t>Simulationen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emotionslos</a:t>
            </a:r>
            <a:r>
              <a:rPr lang="en-US" dirty="0" smtClean="0"/>
              <a:t> und </a:t>
            </a:r>
            <a:r>
              <a:rPr lang="en-US" dirty="0" err="1" smtClean="0"/>
              <a:t>schnell</a:t>
            </a:r>
            <a:endParaRPr lang="en-US" dirty="0" smtClean="0"/>
          </a:p>
          <a:p>
            <a:r>
              <a:rPr lang="en-US" dirty="0" smtClean="0"/>
              <a:t>Das </a:t>
            </a:r>
            <a:r>
              <a:rPr lang="en-US" dirty="0" err="1" smtClean="0"/>
              <a:t>Wertmodell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Feedback </a:t>
            </a:r>
            <a:r>
              <a:rPr lang="en-US" dirty="0" err="1" smtClean="0"/>
              <a:t>ständig</a:t>
            </a:r>
            <a:r>
              <a:rPr lang="en-US" dirty="0" smtClean="0"/>
              <a:t> </a:t>
            </a:r>
            <a:r>
              <a:rPr lang="en-US" dirty="0" err="1" smtClean="0"/>
              <a:t>verbessert</a:t>
            </a:r>
            <a:endParaRPr lang="en-US" dirty="0" smtClean="0"/>
          </a:p>
          <a:p>
            <a:r>
              <a:rPr lang="en-US" dirty="0" err="1" smtClean="0"/>
              <a:t>Priorisieren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Wert und </a:t>
            </a:r>
            <a:r>
              <a:rPr lang="en-US" dirty="0" err="1" smtClean="0"/>
              <a:t>Nutzen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ökonomisch</a:t>
            </a:r>
            <a:r>
              <a:rPr lang="en-US" dirty="0" smtClean="0"/>
              <a:t> </a:t>
            </a:r>
            <a:r>
              <a:rPr lang="en-US" dirty="0" err="1" smtClean="0"/>
              <a:t>sinnvoll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9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Ausprobieren</a:t>
            </a:r>
            <a:r>
              <a:rPr lang="en-US" dirty="0"/>
              <a:t>: </a:t>
            </a:r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gbeine</a:t>
            </a:r>
            <a:r>
              <a:rPr lang="en-US" sz="3200" dirty="0"/>
              <a:t>/</a:t>
            </a:r>
            <a:r>
              <a:rPr lang="en-US" sz="3200" dirty="0" err="1"/>
              <a:t>ProductBacklogMonteCarlo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Viel</a:t>
            </a:r>
            <a:r>
              <a:rPr lang="en-US" dirty="0" smtClean="0"/>
              <a:t> </a:t>
            </a:r>
            <a:r>
              <a:rPr lang="en-US" dirty="0" err="1" smtClean="0"/>
              <a:t>Spaß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auf der Agile World 2017!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92441" y="863029"/>
            <a:ext cx="1828800" cy="1828800"/>
            <a:chOff x="892441" y="863029"/>
            <a:chExt cx="1828800" cy="18288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38155" y="1592763"/>
              <a:ext cx="93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1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24209" y="535530"/>
            <a:ext cx="1816100" cy="1816100"/>
            <a:chOff x="3989798" y="458298"/>
            <a:chExt cx="1816100" cy="1816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3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52260" y="3606229"/>
            <a:ext cx="1816100" cy="1816100"/>
            <a:chOff x="3989798" y="458298"/>
            <a:chExt cx="1816100" cy="181610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7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78733" y="1047695"/>
            <a:ext cx="1828800" cy="1828800"/>
            <a:chOff x="1693524" y="3918735"/>
            <a:chExt cx="1828800" cy="1828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088743" y="4648469"/>
              <a:ext cx="1068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4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352850" y="4042283"/>
            <a:ext cx="1816100" cy="1816100"/>
            <a:chOff x="3989798" y="458298"/>
            <a:chExt cx="1816100" cy="181610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8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743623" y="2213978"/>
            <a:ext cx="1828800" cy="1828800"/>
            <a:chOff x="1693524" y="3918735"/>
            <a:chExt cx="1828800" cy="1828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88743" y="4648469"/>
              <a:ext cx="1038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2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76414" y="1496449"/>
            <a:ext cx="1828800" cy="1828800"/>
            <a:chOff x="1693524" y="3918735"/>
            <a:chExt cx="1828800" cy="18288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088743" y="4648469"/>
              <a:ext cx="1043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5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73725" y="3887245"/>
            <a:ext cx="1828800" cy="1828800"/>
            <a:chOff x="892441" y="863029"/>
            <a:chExt cx="1828800" cy="18288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338155" y="1592763"/>
              <a:ext cx="104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9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66211" y="3702579"/>
            <a:ext cx="1828800" cy="1828800"/>
            <a:chOff x="892441" y="863029"/>
            <a:chExt cx="1828800" cy="18288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338155" y="1592763"/>
              <a:ext cx="104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49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Größe</a:t>
            </a:r>
            <a:r>
              <a:rPr lang="en-US" dirty="0" smtClean="0"/>
              <a:t> </a:t>
            </a:r>
            <a:r>
              <a:rPr lang="en-US" dirty="0" err="1" smtClean="0"/>
              <a:t>Schätzen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20983" y="3296744"/>
            <a:ext cx="104868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B050"/>
                </a:solidFill>
                <a:latin typeface="Wingdings 2" charset="2"/>
                <a:ea typeface="Wingdings 2" charset="2"/>
                <a:cs typeface="Wingdings 2" charset="2"/>
              </a:rPr>
              <a:t>P</a:t>
            </a:r>
            <a:endParaRPr lang="en-US" sz="88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3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spielen</a:t>
            </a:r>
            <a:r>
              <a:rPr lang="en-US" dirty="0" smtClean="0"/>
              <a:t>, </a:t>
            </a:r>
            <a:r>
              <a:rPr lang="en-US" dirty="0" err="1" smtClean="0"/>
              <a:t>wie</a:t>
            </a:r>
            <a:r>
              <a:rPr lang="en-US" dirty="0" smtClean="0"/>
              <a:t> man Wert </a:t>
            </a:r>
            <a:r>
              <a:rPr lang="en-US" dirty="0" err="1" smtClean="0"/>
              <a:t>schätzt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34999"/>
            <a:ext cx="12092116" cy="806141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3039761" y="4742764"/>
            <a:ext cx="3558747" cy="1507524"/>
          </a:xfrm>
          <a:prstGeom prst="wedgeEllipseCallout">
            <a:avLst>
              <a:gd name="adj1" fmla="val 24306"/>
              <a:gd name="adj2" fmla="val -67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Woher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wissen</a:t>
            </a:r>
            <a:r>
              <a:rPr lang="en-US" dirty="0" smtClean="0"/>
              <a:t>,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wichtig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technisches</a:t>
            </a:r>
            <a:r>
              <a:rPr lang="en-US" dirty="0" smtClean="0"/>
              <a:t> Feature </a:t>
            </a:r>
            <a:r>
              <a:rPr lang="en-US" dirty="0" err="1" smtClean="0"/>
              <a:t>ist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4141315" y="227915"/>
            <a:ext cx="2640742" cy="1507524"/>
          </a:xfrm>
          <a:prstGeom prst="wedgeEllipseCallout">
            <a:avLst>
              <a:gd name="adj1" fmla="val 62208"/>
              <a:gd name="adj2" fmla="val 39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fachlich</a:t>
            </a:r>
            <a:r>
              <a:rPr lang="en-US" dirty="0" smtClean="0"/>
              <a:t>.</a:t>
            </a:r>
          </a:p>
          <a:p>
            <a:pPr algn="ctr"/>
            <a:r>
              <a:rPr lang="en-US" dirty="0" smtClean="0"/>
              <a:t>Das </a:t>
            </a:r>
            <a:r>
              <a:rPr lang="en-US" dirty="0" err="1" smtClean="0"/>
              <a:t>müsst</a:t>
            </a:r>
            <a:r>
              <a:rPr lang="en-US" dirty="0" smtClean="0"/>
              <a:t> </a:t>
            </a:r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bewerten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>
            <a:off x="8605708" y="5350476"/>
            <a:ext cx="3207351" cy="1507524"/>
          </a:xfrm>
          <a:prstGeom prst="wedgeEllipseCallout">
            <a:avLst>
              <a:gd name="adj1" fmla="val -27229"/>
              <a:gd name="adj2" fmla="val -89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Ich</a:t>
            </a:r>
            <a:r>
              <a:rPr lang="en-US" dirty="0" smtClean="0"/>
              <a:t> will </a:t>
            </a:r>
            <a:r>
              <a:rPr lang="en-US" dirty="0" err="1" smtClean="0"/>
              <a:t>damit</a:t>
            </a:r>
            <a:r>
              <a:rPr lang="en-US" dirty="0" smtClean="0"/>
              <a:t> </a:t>
            </a:r>
            <a:r>
              <a:rPr lang="en-US" dirty="0" err="1" smtClean="0"/>
              <a:t>arbeiten</a:t>
            </a:r>
            <a:r>
              <a:rPr lang="en-US" dirty="0" smtClean="0"/>
              <a:t>, </a:t>
            </a:r>
            <a:r>
              <a:rPr lang="en-US" dirty="0" err="1" smtClean="0"/>
              <a:t>Priorisieren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IT-</a:t>
            </a:r>
            <a:r>
              <a:rPr lang="en-US" dirty="0" err="1" smtClean="0"/>
              <a:t>Sache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loud Callout 7"/>
          <p:cNvSpPr/>
          <p:nvPr/>
        </p:nvSpPr>
        <p:spPr>
          <a:xfrm>
            <a:off x="3039761" y="1945505"/>
            <a:ext cx="2421925" cy="1621137"/>
          </a:xfrm>
          <a:prstGeom prst="cloudCallout">
            <a:avLst>
              <a:gd name="adj1" fmla="val -82058"/>
              <a:gd name="adj2" fmla="val -3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 Security </a:t>
            </a:r>
            <a:r>
              <a:rPr lang="en-US" dirty="0" err="1" smtClean="0"/>
              <a:t>denken</a:t>
            </a:r>
            <a:r>
              <a:rPr lang="en-US" dirty="0" smtClean="0"/>
              <a:t> die </a:t>
            </a:r>
            <a:r>
              <a:rPr lang="en-US" dirty="0" err="1" smtClean="0"/>
              <a:t>wieder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82762" y="-339038"/>
            <a:ext cx="1828800" cy="1828800"/>
            <a:chOff x="892441" y="863029"/>
            <a:chExt cx="1828800" cy="1828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38155" y="1592763"/>
              <a:ext cx="93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1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77966" y="760028"/>
            <a:ext cx="1828800" cy="1828800"/>
            <a:chOff x="1693524" y="3918735"/>
            <a:chExt cx="1828800" cy="18288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088743" y="4648469"/>
              <a:ext cx="1038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2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6078" y="1919703"/>
            <a:ext cx="1816100" cy="1816100"/>
            <a:chOff x="3989798" y="458298"/>
            <a:chExt cx="1816100" cy="18161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9798" y="458298"/>
              <a:ext cx="1816100" cy="18161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371453" y="1181682"/>
              <a:ext cx="105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3</a:t>
              </a:r>
              <a:endParaRPr lang="en-US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82921" y="3006069"/>
            <a:ext cx="1828800" cy="1828800"/>
            <a:chOff x="1693524" y="3918735"/>
            <a:chExt cx="1828800" cy="18288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088743" y="4648469"/>
              <a:ext cx="1068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4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96122" y="4165744"/>
            <a:ext cx="1828800" cy="1828800"/>
            <a:chOff x="1693524" y="3918735"/>
            <a:chExt cx="1828800" cy="18288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524" y="3918735"/>
              <a:ext cx="1828800" cy="1828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088743" y="4648469"/>
              <a:ext cx="1043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oteworthy Light" charset="0"/>
                  <a:ea typeface="Noteworthy Light" charset="0"/>
                  <a:cs typeface="Noteworthy Light" charset="0"/>
                </a:rPr>
                <a:t>Feature 5</a:t>
              </a:r>
              <a:endParaRPr lang="en-US" dirty="0"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32559" y="5325419"/>
            <a:ext cx="1828800" cy="1828800"/>
            <a:chOff x="892441" y="863029"/>
            <a:chExt cx="1828800" cy="18288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441" y="863029"/>
              <a:ext cx="1828800" cy="18288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338155" y="1592763"/>
              <a:ext cx="1041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Noteworthy Light" charset="0"/>
                  <a:ea typeface="Noteworthy Light" charset="0"/>
                  <a:cs typeface="Noteworthy Light" charset="0"/>
                </a:rPr>
                <a:t>Feature 6</a:t>
              </a:r>
            </a:p>
          </p:txBody>
        </p:sp>
      </p:grpSp>
      <p:sp>
        <p:nvSpPr>
          <p:cNvPr id="32" name="Explosion 1 31"/>
          <p:cNvSpPr/>
          <p:nvPr/>
        </p:nvSpPr>
        <p:spPr>
          <a:xfrm>
            <a:off x="5387546" y="1489762"/>
            <a:ext cx="5486400" cy="430727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Alles</a:t>
            </a:r>
            <a:r>
              <a:rPr lang="en-US" sz="4000" dirty="0" smtClean="0"/>
              <a:t> </a:t>
            </a:r>
            <a:r>
              <a:rPr lang="en-US" sz="4000" dirty="0" err="1" smtClean="0"/>
              <a:t>ist</a:t>
            </a:r>
            <a:r>
              <a:rPr lang="en-US" sz="4000" dirty="0" smtClean="0"/>
              <a:t> </a:t>
            </a:r>
            <a:r>
              <a:rPr lang="en-US" sz="4000" dirty="0" err="1" smtClean="0"/>
              <a:t>gleich</a:t>
            </a:r>
            <a:r>
              <a:rPr lang="en-US" sz="4000" dirty="0" smtClean="0"/>
              <a:t> </a:t>
            </a:r>
            <a:r>
              <a:rPr lang="en-US" sz="4000" dirty="0" err="1" smtClean="0"/>
              <a:t>wichtig</a:t>
            </a:r>
            <a:endParaRPr lang="en-US" sz="4000" dirty="0"/>
          </a:p>
        </p:txBody>
      </p:sp>
      <p:sp>
        <p:nvSpPr>
          <p:cNvPr id="33" name="Right Arrow 32"/>
          <p:cNvSpPr/>
          <p:nvPr/>
        </p:nvSpPr>
        <p:spPr>
          <a:xfrm>
            <a:off x="4436074" y="6055153"/>
            <a:ext cx="6437871" cy="603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Zeit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bauen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Wertmodell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" y="-412577"/>
            <a:ext cx="12092116" cy="806141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7889532" y="2247651"/>
            <a:ext cx="2640742" cy="1370477"/>
          </a:xfrm>
          <a:prstGeom prst="wedgeEllipseCallout">
            <a:avLst>
              <a:gd name="adj1" fmla="val 51446"/>
              <a:gd name="adj2" fmla="val -56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Wisst</a:t>
            </a:r>
            <a:r>
              <a:rPr lang="en-US" dirty="0" smtClean="0"/>
              <a:t> </a:t>
            </a:r>
            <a:r>
              <a:rPr lang="en-US" dirty="0" err="1" smtClean="0"/>
              <a:t>ihr</a:t>
            </a:r>
            <a:r>
              <a:rPr lang="en-US" dirty="0" smtClean="0"/>
              <a:t> was?</a:t>
            </a:r>
          </a:p>
          <a:p>
            <a:pPr algn="ctr"/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rede</a:t>
            </a:r>
            <a:r>
              <a:rPr lang="en-US" dirty="0" smtClean="0"/>
              <a:t> mal </a:t>
            </a:r>
            <a:r>
              <a:rPr lang="en-US" dirty="0" err="1" smtClean="0"/>
              <a:t>einzeln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euch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Cloud Callout 9"/>
          <p:cNvSpPr/>
          <p:nvPr/>
        </p:nvSpPr>
        <p:spPr>
          <a:xfrm>
            <a:off x="6734433" y="-61785"/>
            <a:ext cx="2706131" cy="1621137"/>
          </a:xfrm>
          <a:prstGeom prst="cloudCallout">
            <a:avLst>
              <a:gd name="adj1" fmla="val 79586"/>
              <a:gd name="adj2" fmla="val -3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Die </a:t>
            </a:r>
            <a:r>
              <a:rPr lang="en-US" dirty="0" err="1" smtClean="0"/>
              <a:t>fühlen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wohl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4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51ADDF76-89BC-CB4B-9F4E-14CFEA4DBA3D}" vid="{A0763DD8-AEC1-9744-AF67-4C77126399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MW Blank Presentation</Template>
  <TotalTime>81</TotalTime>
  <Words>405</Words>
  <Application>Microsoft Macintosh PowerPoint</Application>
  <PresentationFormat>Widescreen</PresentationFormat>
  <Paragraphs>134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Cambria Math</vt:lpstr>
      <vt:lpstr>Mangal</vt:lpstr>
      <vt:lpstr>Noteworthy Light</vt:lpstr>
      <vt:lpstr>Roboto Light</vt:lpstr>
      <vt:lpstr>Wingdings 2</vt:lpstr>
      <vt:lpstr>Arial</vt:lpstr>
      <vt:lpstr>Office Theme</vt:lpstr>
      <vt:lpstr>Das 5. Wertepaar Simulieren und Lernen über Planen und Schätzen</vt:lpstr>
      <vt:lpstr>Houston, we have a Backlog!</vt:lpstr>
      <vt:lpstr>PowerPoint Presentation</vt:lpstr>
      <vt:lpstr>Größe Schätzen!</vt:lpstr>
      <vt:lpstr>Level 1</vt:lpstr>
      <vt:lpstr>PowerPoint Presentation</vt:lpstr>
      <vt:lpstr>PowerPoint Presentation</vt:lpstr>
      <vt:lpstr>Level 2</vt:lpstr>
      <vt:lpstr>PowerPoint Presentation</vt:lpstr>
      <vt:lpstr>Was sind die Werttreiber meines Produktes?</vt:lpstr>
      <vt:lpstr>Werttreiber</vt:lpstr>
      <vt:lpstr>PowerPoint Presentation</vt:lpstr>
      <vt:lpstr>Level 3</vt:lpstr>
      <vt:lpstr>PowerPoint Presentation</vt:lpstr>
      <vt:lpstr>Was benötigen wir dafür?</vt:lpstr>
      <vt:lpstr>PowerPoint Presentation</vt:lpstr>
      <vt:lpstr>Ich möchte die Priorisierung mit den minimalen Verzögerungskosten.</vt:lpstr>
      <vt:lpstr>PowerPoint Presentation</vt:lpstr>
      <vt:lpstr>PowerPoint Presentation</vt:lpstr>
      <vt:lpstr>Zahlen, Daten Fakten.</vt:lpstr>
      <vt:lpstr>PowerPoint Presentation</vt:lpstr>
      <vt:lpstr>Level 4</vt:lpstr>
      <vt:lpstr>PowerPoint Presentation</vt:lpstr>
      <vt:lpstr>Fazit</vt:lpstr>
      <vt:lpstr>PowerPoint Presentation</vt:lpstr>
      <vt:lpstr>Ausprobieren: https://github.com/gbeine/ProductBacklogMonteCarlo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5. Wertepaar Simulieren und Lernen über Planen und Schätzen</dc:title>
  <dc:creator>Gerrit Beine</dc:creator>
  <cp:lastModifiedBy>Gerrit Beine</cp:lastModifiedBy>
  <cp:revision>11</cp:revision>
  <dcterms:created xsi:type="dcterms:W3CDTF">2017-06-26T18:16:26Z</dcterms:created>
  <dcterms:modified xsi:type="dcterms:W3CDTF">2017-06-26T19:38:12Z</dcterms:modified>
</cp:coreProperties>
</file>